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x="18288000" cy="10287000"/>
  <p:notesSz cx="6858000" cy="9144000"/>
  <p:embeddedFontLst>
    <p:embeddedFont>
      <p:font typeface="Archivo Black" charset="1" panose="020B0A03020202020B04"/>
      <p:regular r:id="rId25"/>
    </p:embeddedFont>
    <p:embeddedFont>
      <p:font typeface="Garet Bold" charset="1" panose="00000000000000000000"/>
      <p:regular r:id="rId26"/>
    </p:embeddedFont>
    <p:embeddedFont>
      <p:font typeface="Garet" charset="1" panose="00000000000000000000"/>
      <p:regular r:id="rId27"/>
    </p:embeddedFont>
    <p:embeddedFont>
      <p:font typeface="Garet Light" charset="1" panose="00000000000000000000"/>
      <p:regular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svg>
</file>

<file path=ppt/media/image3.svg>
</file>

<file path=ppt/media/image4.pn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0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2.png" Type="http://schemas.openxmlformats.org/officeDocument/2006/relationships/image"/><Relationship Id="rId4" Target="../media/image23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Relationship Id="rId5" Target="../media/image26.png" Type="http://schemas.openxmlformats.org/officeDocument/2006/relationships/image"/><Relationship Id="rId6" Target="../media/image27.svg" Type="http://schemas.openxmlformats.org/officeDocument/2006/relationships/image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5.png" Type="http://schemas.openxmlformats.org/officeDocument/2006/relationships/image"/><Relationship Id="rId4" Target="../media/image6.svg" Type="http://schemas.openxmlformats.org/officeDocument/2006/relationships/image"/><Relationship Id="rId5" Target="../media/image7.png" Type="http://schemas.openxmlformats.org/officeDocument/2006/relationships/image"/><Relationship Id="rId6" Target="../media/image8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14.png" Type="http://schemas.openxmlformats.org/officeDocument/2006/relationships/image"/><Relationship Id="rId8" Target="../media/image15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6.png" Type="http://schemas.openxmlformats.org/officeDocument/2006/relationships/image"/><Relationship Id="rId4" Target="../media/image17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18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9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5379298" y="8311463"/>
            <a:ext cx="1880002" cy="946837"/>
          </a:xfrm>
          <a:custGeom>
            <a:avLst/>
            <a:gdLst/>
            <a:ahLst/>
            <a:cxnLst/>
            <a:rect r="r" b="b" t="t" l="l"/>
            <a:pathLst>
              <a:path h="946837" w="1880002">
                <a:moveTo>
                  <a:pt x="0" y="0"/>
                </a:moveTo>
                <a:lnTo>
                  <a:pt x="1880002" y="0"/>
                </a:lnTo>
                <a:lnTo>
                  <a:pt x="1880002" y="946837"/>
                </a:lnTo>
                <a:lnTo>
                  <a:pt x="0" y="94683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885470" y="6394076"/>
            <a:ext cx="9373830" cy="3709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2748"/>
              </a:lnSpc>
              <a:spcBef>
                <a:spcPct val="0"/>
              </a:spcBef>
            </a:pPr>
            <a:r>
              <a:rPr lang="en-US" sz="2748" spc="-217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Análise e Modelagem com House Prices Dataset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8475243"/>
            <a:ext cx="3366096" cy="23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79"/>
              </a:lnSpc>
              <a:spcBef>
                <a:spcPct val="0"/>
              </a:spcBef>
            </a:pPr>
            <a:r>
              <a:rPr lang="en-US" b="true" sz="1599">
                <a:solidFill>
                  <a:srgbClr val="2B2B2B"/>
                </a:solidFill>
                <a:latin typeface="Garet Bold"/>
                <a:ea typeface="Garet Bold"/>
                <a:cs typeface="Garet Bold"/>
                <a:sym typeface="Garet Bold"/>
              </a:rPr>
              <a:t>DISCENTE: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8764270"/>
            <a:ext cx="3366096" cy="49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2B2B2B"/>
                </a:solidFill>
                <a:latin typeface="Garet"/>
                <a:ea typeface="Garet"/>
                <a:cs typeface="Garet"/>
                <a:sym typeface="Garet"/>
              </a:rPr>
              <a:t>Luís Guilherme Freitas de Almeida Silva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4394796" y="8475243"/>
            <a:ext cx="3366096" cy="236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79"/>
              </a:lnSpc>
              <a:spcBef>
                <a:spcPct val="0"/>
              </a:spcBef>
            </a:pPr>
            <a:r>
              <a:rPr lang="en-US" b="true" sz="1599">
                <a:solidFill>
                  <a:srgbClr val="2B2B2B"/>
                </a:solidFill>
                <a:latin typeface="Garet Bold"/>
                <a:ea typeface="Garet Bold"/>
                <a:cs typeface="Garet Bold"/>
                <a:sym typeface="Garet Bold"/>
              </a:rPr>
              <a:t>DOCENTE: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394796" y="8764270"/>
            <a:ext cx="3366096" cy="494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079"/>
              </a:lnSpc>
              <a:spcBef>
                <a:spcPct val="0"/>
              </a:spcBef>
            </a:pPr>
            <a:r>
              <a:rPr lang="en-US" sz="1599">
                <a:solidFill>
                  <a:srgbClr val="2B2B2B"/>
                </a:solidFill>
                <a:latin typeface="Garet"/>
                <a:ea typeface="Garet"/>
                <a:cs typeface="Garet"/>
                <a:sym typeface="Garet"/>
              </a:rPr>
              <a:t>Prof. Dr. Thales Levi Azevedo Valente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3217495" y="990600"/>
            <a:ext cx="5720698" cy="18783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45454"/>
                </a:solidFill>
                <a:latin typeface="Garet Light"/>
                <a:ea typeface="Garet Light"/>
                <a:cs typeface="Garet Light"/>
                <a:sym typeface="Garet Light"/>
              </a:rPr>
              <a:t>UNIVERSIDADE FEDERAL DO MARANHÃO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45454"/>
                </a:solidFill>
                <a:latin typeface="Garet Light"/>
                <a:ea typeface="Garet Light"/>
                <a:cs typeface="Garet Light"/>
                <a:sym typeface="Garet Light"/>
              </a:rPr>
              <a:t>CENTRO DE CIÊNCIAS EXATAS E TECNOLOGIA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45454"/>
                </a:solidFill>
                <a:latin typeface="Garet Light"/>
                <a:ea typeface="Garet Light"/>
                <a:cs typeface="Garet Light"/>
                <a:sym typeface="Garet Light"/>
              </a:rPr>
              <a:t>BACHARELADO INTERDISCIPLINAR EM CIÊNCIA E TECNOLOGIA</a:t>
            </a:r>
          </a:p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545454"/>
                </a:solidFill>
                <a:latin typeface="Garet Light"/>
                <a:ea typeface="Garet Light"/>
                <a:cs typeface="Garet Light"/>
                <a:sym typeface="Garet Light"/>
              </a:rPr>
              <a:t>ENGENHARIA DA COMPUTAÇÃO</a:t>
            </a:r>
          </a:p>
          <a:p>
            <a:pPr algn="l">
              <a:lnSpc>
                <a:spcPts val="2520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6485854" y="3645833"/>
            <a:ext cx="10773446" cy="28719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554"/>
              </a:lnSpc>
            </a:pPr>
            <a:r>
              <a:rPr lang="en-US" sz="5785" spc="-457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PREDIÇÃO DE PREÇOS DE IMÓVEIS: MINERAÇÃO DE DADOS E MACHINE LEARNING</a:t>
            </a:r>
          </a:p>
        </p:txBody>
      </p:sp>
      <p:sp>
        <p:nvSpPr>
          <p:cNvPr name="Freeform 11" id="11"/>
          <p:cNvSpPr/>
          <p:nvPr/>
        </p:nvSpPr>
        <p:spPr>
          <a:xfrm flipH="false" flipV="false" rot="0">
            <a:off x="765433" y="940063"/>
            <a:ext cx="2182774" cy="2182774"/>
          </a:xfrm>
          <a:custGeom>
            <a:avLst/>
            <a:gdLst/>
            <a:ahLst/>
            <a:cxnLst/>
            <a:rect r="r" b="b" t="t" l="l"/>
            <a:pathLst>
              <a:path h="2182774" w="2182774">
                <a:moveTo>
                  <a:pt x="0" y="0"/>
                </a:moveTo>
                <a:lnTo>
                  <a:pt x="2182774" y="0"/>
                </a:lnTo>
                <a:lnTo>
                  <a:pt x="2182774" y="2182774"/>
                </a:lnTo>
                <a:lnTo>
                  <a:pt x="0" y="218277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67082" y="1019175"/>
            <a:ext cx="8115300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5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Análise Exploratória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067082" y="2090864"/>
            <a:ext cx="7664150" cy="6933032"/>
            <a:chOff x="0" y="0"/>
            <a:chExt cx="10218867" cy="9244042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 Identificação de Outliers em SalePrice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622859"/>
              <a:ext cx="10218867" cy="86211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O boxplot ao lado representa a distribuição do preço de venda dos imóveis (SalePrice) e permite identificar a presença de outliers.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Os círculos fora das "extremidades" do boxplot indicam valores considerados outliers, ou seja, preços significativamente diferentes do padrão da maioria dos imóveis.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Nota-se que há vários valores extremos acima de 500.000, representando imóveis de alto padrão ou com características diferenciadas.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 presença de outliers pode afetar modelos preditivos, pois distorcem estatísticas como a média e aumentam a variância.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Em alguns casos, a remoção ou transformação desses outliers pode melhorar a qualidade do modelo, mas isso deve ser avaliado caso a caso.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Para este estudo, a remoção já foi realizada durante o pré-processamento, garantindo que a análise esteja ajustada para os modelos.</a:t>
              </a:r>
            </a:p>
            <a:p>
              <a:pPr algn="l" marL="0" indent="0" lvl="0">
                <a:lnSpc>
                  <a:spcPts val="26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10/19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308326" y="7245263"/>
            <a:ext cx="795097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fonte: Captura de tela do autor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08326" y="1725103"/>
            <a:ext cx="795097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Boxplot mostrando a distribuição da variável SalePrice na base de dados House Prices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9308326" y="2462339"/>
            <a:ext cx="7950974" cy="4830550"/>
          </a:xfrm>
          <a:custGeom>
            <a:avLst/>
            <a:gdLst/>
            <a:ahLst/>
            <a:cxnLst/>
            <a:rect r="r" b="b" t="t" l="l"/>
            <a:pathLst>
              <a:path h="4830550" w="7950974">
                <a:moveTo>
                  <a:pt x="0" y="0"/>
                </a:moveTo>
                <a:lnTo>
                  <a:pt x="7950974" y="0"/>
                </a:lnTo>
                <a:lnTo>
                  <a:pt x="7950974" y="4830549"/>
                </a:lnTo>
                <a:lnTo>
                  <a:pt x="0" y="48305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19175"/>
            <a:ext cx="8115300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60"/>
              </a:lnSpc>
            </a:pPr>
            <a:r>
              <a:rPr lang="en-US" sz="58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Pré-processamento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7082" y="2118233"/>
            <a:ext cx="8076918" cy="1331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Antes de aplicar qualquer modelo de Machine Learning, é essencial tratar os valores ausentes. O gráfico ao lado exibe as variáveis com maior quantidade de valores faltantes na base de dados House Prices.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3796030"/>
            <a:ext cx="7664150" cy="5413477"/>
            <a:chOff x="0" y="0"/>
            <a:chExt cx="10218867" cy="721796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Técnicas Utilizadas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22859"/>
              <a:ext cx="10218867" cy="65951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10"/>
                </a:lnSpc>
              </a:pPr>
              <a:r>
                <a:rPr lang="en-US" sz="1700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Preenchimento com "Nenhum":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Variáveis categóricas que representam características opcionais foram preenchidas com "Nenhum", indicando ausência da característica.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 </a:t>
              </a: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Exemplos: Alley, FireplaceQu, PoolQC, Fence, BsmtQual, GarageType, MasVnrType.</a:t>
              </a:r>
            </a:p>
            <a:p>
              <a:pPr algn="l">
                <a:lnSpc>
                  <a:spcPts val="2210"/>
                </a:lnSpc>
              </a:pPr>
              <a:r>
                <a:rPr lang="en-US" sz="1700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Preenchimento com 0: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Variáveis numéricas onde o valor ausente significa ausência da característica receberam 0.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Exemplos: MasVnrArea (Área de revestimento de alvenaria), GarageYrBlt (Ano de construção da garagem).</a:t>
              </a:r>
            </a:p>
            <a:p>
              <a:pPr algn="l">
                <a:lnSpc>
                  <a:spcPts val="2210"/>
                </a:lnSpc>
              </a:pPr>
              <a:r>
                <a:rPr lang="en-US" sz="1700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Preenchimento com a Mediana do Bairro: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 variável LotFrontage (largura da fachada do lote) foi preenchida com a mediana do bairro correspondente.</a:t>
              </a:r>
            </a:p>
            <a:p>
              <a:pPr algn="l">
                <a:lnSpc>
                  <a:spcPts val="2210"/>
                </a:lnSpc>
              </a:pPr>
              <a:r>
                <a:rPr lang="en-US" sz="1700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Preenchimento com a Moda: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 variável Electrical, que possui apenas um valor ausente, foi preenchida com o valor mais frequente (moda).</a:t>
              </a:r>
            </a:p>
            <a:p>
              <a:pPr algn="l" marL="0" indent="0" lvl="0">
                <a:lnSpc>
                  <a:spcPts val="208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11/19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9308326" y="2493666"/>
            <a:ext cx="8312164" cy="5288615"/>
          </a:xfrm>
          <a:custGeom>
            <a:avLst/>
            <a:gdLst/>
            <a:ahLst/>
            <a:cxnLst/>
            <a:rect r="r" b="b" t="t" l="l"/>
            <a:pathLst>
              <a:path h="5288615" w="8312164">
                <a:moveTo>
                  <a:pt x="0" y="0"/>
                </a:moveTo>
                <a:lnTo>
                  <a:pt x="8312165" y="0"/>
                </a:lnTo>
                <a:lnTo>
                  <a:pt x="8312165" y="5288614"/>
                </a:lnTo>
                <a:lnTo>
                  <a:pt x="0" y="52886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9308326" y="7744180"/>
            <a:ext cx="8312164" cy="3706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3"/>
              </a:lnSpc>
              <a:spcBef>
                <a:spcPct val="0"/>
              </a:spcBef>
            </a:pPr>
            <a:r>
              <a:rPr lang="en-US" sz="21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fonte: Captura de tela do autor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308326" y="1734628"/>
            <a:ext cx="8312164" cy="7590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73"/>
              </a:lnSpc>
              <a:spcBef>
                <a:spcPct val="0"/>
              </a:spcBef>
            </a:pPr>
            <a:r>
              <a:rPr lang="en-US" sz="21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Gráfico de barras mostrando as variáveis que possuem valores ausentes e suas respectivas quantidades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738371" y="2015388"/>
            <a:ext cx="6520929" cy="3602813"/>
          </a:xfrm>
          <a:custGeom>
            <a:avLst/>
            <a:gdLst/>
            <a:ahLst/>
            <a:cxnLst/>
            <a:rect r="r" b="b" t="t" l="l"/>
            <a:pathLst>
              <a:path h="3602813" w="6520929">
                <a:moveTo>
                  <a:pt x="0" y="0"/>
                </a:moveTo>
                <a:lnTo>
                  <a:pt x="6520929" y="0"/>
                </a:lnTo>
                <a:lnTo>
                  <a:pt x="6520929" y="3602813"/>
                </a:lnTo>
                <a:lnTo>
                  <a:pt x="0" y="360281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0738371" y="6142626"/>
            <a:ext cx="6520929" cy="3610964"/>
          </a:xfrm>
          <a:custGeom>
            <a:avLst/>
            <a:gdLst/>
            <a:ahLst/>
            <a:cxnLst/>
            <a:rect r="r" b="b" t="t" l="l"/>
            <a:pathLst>
              <a:path h="3610964" w="6520929">
                <a:moveTo>
                  <a:pt x="0" y="0"/>
                </a:moveTo>
                <a:lnTo>
                  <a:pt x="6520929" y="0"/>
                </a:lnTo>
                <a:lnTo>
                  <a:pt x="6520929" y="3610964"/>
                </a:lnTo>
                <a:lnTo>
                  <a:pt x="0" y="361096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67082" y="1019175"/>
            <a:ext cx="8115300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60"/>
              </a:lnSpc>
            </a:pPr>
            <a:r>
              <a:rPr lang="en-US" sz="58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Pré-processamento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67082" y="2118233"/>
            <a:ext cx="8076918" cy="1664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 variável alvo SalePrice não segue uma distribuição normal, o que pode impactar o desempenho de alguns modelos de Machine Learning. Portanto, aplicamos a Transformação Logarítmica para estabilizar a variância e aproximar a distribuição de uma normal.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4011422"/>
            <a:ext cx="7664150" cy="2098777"/>
            <a:chOff x="0" y="0"/>
            <a:chExt cx="10218867" cy="2798369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Análise Inicial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22859"/>
              <a:ext cx="10218867" cy="21755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O h</a:t>
              </a: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istograma inicial mostra uma distribuição assimétrica</a:t>
              </a: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 à</a:t>
              </a: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 direita (skewed right), com uma longa cauda de valores altos.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O T</a:t>
              </a: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este de Normalidade de Shapiro-Wilk confirmou que a variável SalePrice não segue uma distribuição normal (p-valor &lt; 0.05).</a:t>
              </a:r>
            </a:p>
            <a:p>
              <a:pPr algn="l" marL="0" indent="0" lvl="0">
                <a:lnSpc>
                  <a:spcPts val="2080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6338799"/>
            <a:ext cx="7664150" cy="2375002"/>
            <a:chOff x="0" y="0"/>
            <a:chExt cx="10218867" cy="3166669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Transformação Aplicada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622859"/>
              <a:ext cx="10218867" cy="2543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Para corrigir essa assimetria, aplicamos a Transformação Logarítmica utilizando log1p(SalePrice), que ajuda a normalizar a distribuição.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O segundo histograma mostra que, após a transformação, a distribuição se aproxima de uma normal, tornando os dados mais adequados para modelos que assumem normalidade.</a:t>
              </a:r>
            </a:p>
            <a:p>
              <a:pPr algn="l" marL="0" indent="0" lvl="0">
                <a:lnSpc>
                  <a:spcPts val="208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12/19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0738371" y="5577893"/>
            <a:ext cx="6520929" cy="240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3"/>
              </a:lnSpc>
              <a:spcBef>
                <a:spcPct val="0"/>
              </a:spcBef>
            </a:pPr>
            <a:r>
              <a:rPr lang="en-US" sz="13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fonte: Captura de tela do autor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738371" y="9725015"/>
            <a:ext cx="6520929" cy="240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3"/>
              </a:lnSpc>
              <a:spcBef>
                <a:spcPct val="0"/>
              </a:spcBef>
            </a:pPr>
            <a:r>
              <a:rPr lang="en-US" sz="13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fonte: Captura de tela do autor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738371" y="1526956"/>
            <a:ext cx="6520929" cy="4884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3"/>
              </a:lnSpc>
              <a:spcBef>
                <a:spcPct val="0"/>
              </a:spcBef>
            </a:pPr>
            <a:r>
              <a:rPr lang="en-US" sz="13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Distribuição assimétrica à direita, com uma longa cauda de valores altos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738371" y="5909996"/>
            <a:ext cx="6520929" cy="240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3"/>
              </a:lnSpc>
              <a:spcBef>
                <a:spcPct val="0"/>
              </a:spcBef>
            </a:pPr>
            <a:r>
              <a:rPr lang="en-US" sz="13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Distribuição após a transformação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19175"/>
            <a:ext cx="8115300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60"/>
              </a:lnSpc>
            </a:pPr>
            <a:r>
              <a:rPr lang="en-US" sz="58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Pré-processamento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7082" y="2118233"/>
            <a:ext cx="8076918" cy="13312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Após a transformação da variável SalePrice, aplicamos normalização nas variáveis numéricas para evitar que atributos com escalas diferentes influenciem desproporcionalmente o modelo.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4011422"/>
            <a:ext cx="7664150" cy="1288517"/>
            <a:chOff x="0" y="0"/>
            <a:chExt cx="10218867" cy="171802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Método Utilizado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22859"/>
              <a:ext cx="10218867" cy="10951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10"/>
                </a:lnSpc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Utilizamos StandardScaler do sklearn.preprocessing, que: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Centraliza os dados subtraindo a média.</a:t>
              </a:r>
            </a:p>
            <a:p>
              <a:pPr algn="l" marL="367032" indent="-183516" lvl="1">
                <a:lnSpc>
                  <a:spcPts val="221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Escala para que a variância seja 1.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338799"/>
            <a:ext cx="7664150" cy="1564742"/>
            <a:chOff x="0" y="0"/>
            <a:chExt cx="10218867" cy="208632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Passos Executados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22859"/>
              <a:ext cx="10218867" cy="14634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 Selecionamos as colunas numéricas, excluindo SalePrice para evitar vazamento de dados.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 </a:t>
              </a: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Aplicamos StandardScaler para normalizar os dados.</a:t>
              </a:r>
            </a:p>
            <a:p>
              <a:pPr algn="l" marL="367032" indent="-183516" lvl="1">
                <a:lnSpc>
                  <a:spcPts val="221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Salvamos os dados normalizados para uso nos modelos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832041" y="2574282"/>
            <a:ext cx="7664150" cy="6794602"/>
            <a:chOff x="0" y="0"/>
            <a:chExt cx="10218867" cy="9059469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Por que Normalizar?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622859"/>
              <a:ext cx="10218867" cy="84366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10"/>
                </a:lnSpc>
              </a:pPr>
              <a:r>
                <a:rPr lang="en-US" sz="1700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Regressão Linear: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Modelos de regressão linear são sensíveis a escalas diferentes. Se uma variável tem valores muito altos em comparação com outra, ela pode dominar os coeficientes do modelo.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 normalização melhora a estabilidade numérica e evita que variáveis de grande magnitude dominem os resultados.</a:t>
              </a:r>
            </a:p>
            <a:p>
              <a:pPr algn="l">
                <a:lnSpc>
                  <a:spcPts val="2210"/>
                </a:lnSpc>
              </a:pPr>
            </a:p>
            <a:p>
              <a:pPr algn="l">
                <a:lnSpc>
                  <a:spcPts val="2210"/>
                </a:lnSpc>
              </a:pPr>
              <a:r>
                <a:rPr lang="en-US" sz="1700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Regressão de Lasso: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Lasso adiciona uma penalização (L1) que pode zerar coeficientes irrelevantes.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Se as variáveis não estiverem normalizadas, a penalização pode ser injusta, favorecendo variáveis com escalas menores.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 normalização garante que o modelo penalize todas as variáveis de forma justa e equilibrada.</a:t>
              </a:r>
            </a:p>
            <a:p>
              <a:pPr algn="l">
                <a:lnSpc>
                  <a:spcPts val="2210"/>
                </a:lnSpc>
              </a:pPr>
            </a:p>
            <a:p>
              <a:pPr algn="l">
                <a:lnSpc>
                  <a:spcPts val="2210"/>
                </a:lnSpc>
              </a:pPr>
              <a:r>
                <a:rPr lang="en-US" sz="1700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Random Forest: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Modelos baseados em árvores, como Random Forest, não são diretamente afetados por normalização, pois não dependem de distância entre os dados.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No entanto, se os dados forem muito desbalanceados ou com grande variância, a normalização pode ajudar na interpretação dos gráficos de importância de variáveis.</a:t>
              </a:r>
            </a:p>
            <a:p>
              <a:pPr algn="l">
                <a:lnSpc>
                  <a:spcPts val="208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13/19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19175"/>
            <a:ext cx="8115300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60"/>
              </a:lnSpc>
            </a:pPr>
            <a:r>
              <a:rPr lang="en-US" sz="58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Pré-processamento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7082" y="2118233"/>
            <a:ext cx="8076918" cy="16645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Transformar as variáveis categóricas em um formato adequado para os modelos de machine learning, garantindo que possam ser interpretadas corretamente por algoritmos baseados em regressão e árvores de decisão.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4011422"/>
            <a:ext cx="7664150" cy="1840967"/>
            <a:chOff x="0" y="0"/>
            <a:chExt cx="10218867" cy="245462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Método Utilizado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22859"/>
              <a:ext cx="10218867" cy="18317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10"/>
                </a:lnSpc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Utilizamos One-Hot Encoding (pd.get_dummies()), que: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Cria uma nova coluna para cada categoria existente.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Representa a presença/ausência de cada categoria com 0 ou 1.</a:t>
              </a:r>
            </a:p>
            <a:p>
              <a:pPr algn="l" marL="367032" indent="-183516" lvl="1">
                <a:lnSpc>
                  <a:spcPts val="221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Evita problemas de interpretação de grandezas numéricas associadas a categorias.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6338799"/>
            <a:ext cx="7664150" cy="2117192"/>
            <a:chOff x="0" y="0"/>
            <a:chExt cx="10218867" cy="282292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Passos Executados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22859"/>
              <a:ext cx="10218867" cy="22000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Identificamos as colunas categóricas presentes no dataset.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Aplicamos One-Hot Encoding para transformar essas colunas em variáveis binárias.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Utilizamos drop_first=True para evitar multicolinearidade entre categorias.</a:t>
              </a:r>
            </a:p>
            <a:p>
              <a:pPr algn="l" marL="367032" indent="-183516" lvl="1">
                <a:lnSpc>
                  <a:spcPts val="2210"/>
                </a:lnSpc>
                <a:spcBef>
                  <a:spcPct val="0"/>
                </a:spcBef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Salvamos os dados finais prontos para modelagem no arquivo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832041" y="2574282"/>
            <a:ext cx="7664150" cy="4584802"/>
            <a:chOff x="0" y="0"/>
            <a:chExt cx="10218867" cy="6113069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Por que Converter Variáveis Categóricas?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622859"/>
              <a:ext cx="10218867" cy="54902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210"/>
                </a:lnSpc>
              </a:pPr>
              <a:r>
                <a:rPr lang="en-US" sz="1700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Regressão Linear e Regressão de Lasso: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Esses modelos assumem que as variáveis são numéricas e não podem lidar com dados categóricos diretamente.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Se passássemos as categorias como texto, o modelo não saberia como utilizá-las.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 conversão permite que cada categoria seja tratada como uma variável independente.</a:t>
              </a:r>
            </a:p>
            <a:p>
              <a:pPr algn="l">
                <a:lnSpc>
                  <a:spcPts val="2210"/>
                </a:lnSpc>
              </a:pPr>
            </a:p>
            <a:p>
              <a:pPr algn="l">
                <a:lnSpc>
                  <a:spcPts val="2210"/>
                </a:lnSpc>
              </a:pPr>
              <a:r>
                <a:rPr lang="en-US" sz="1700" b="true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Random Forest: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Diferente da regressão, Random Forest pode lidar com variáveis categóricas sem necessidade de encoding explícito.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Porém, ao utilizar One-Hot Encoding, garantimos que a informação categórica seja considerada corretamente em todos os modelos.</a:t>
              </a:r>
            </a:p>
            <a:p>
              <a:pPr algn="l">
                <a:lnSpc>
                  <a:spcPts val="208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14/19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28700"/>
            <a:ext cx="8115300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480"/>
              </a:lnSpc>
            </a:pPr>
            <a:r>
              <a:rPr lang="en-US" sz="54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Modelagem Preditiva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7082" y="2061083"/>
            <a:ext cx="8076918" cy="66446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Aplicar algoritmos de aprendizado de máquina para prever o preço de venda dos imóveis.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28700" y="2954147"/>
            <a:ext cx="7664150" cy="2669642"/>
            <a:chOff x="0" y="0"/>
            <a:chExt cx="10218867" cy="355952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Algoritmos Utilizados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22859"/>
              <a:ext cx="10218867" cy="29366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Regressão Linear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Regressão Linear com Feature Selection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Ridge-</a:t>
              </a: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Lasso Regression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Random Forest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XGBoost</a:t>
              </a:r>
            </a:p>
            <a:p>
              <a:pPr algn="l">
                <a:lnSpc>
                  <a:spcPts val="2210"/>
                </a:lnSpc>
              </a:pPr>
            </a:p>
            <a:p>
              <a:pPr algn="l">
                <a:lnSpc>
                  <a:spcPts val="221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Cada modelo foi treinado e avaliado utilizando dados normalizados e variáveis transformadas.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5576164"/>
            <a:ext cx="7664150" cy="2117192"/>
            <a:chOff x="0" y="0"/>
            <a:chExt cx="10218867" cy="2822922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Métricas de Avaliação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622859"/>
              <a:ext cx="10218867" cy="220006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Erro Absoluto Médio (MAE) – Média dos erros em valor absoluto.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Raiz do Erro Quadrático Médio (RMSE) – Penaliza erros maiores.</a:t>
              </a:r>
            </a:p>
            <a:p>
              <a:pPr algn="l" marL="367032" indent="-183516" lvl="1">
                <a:lnSpc>
                  <a:spcPts val="2210"/>
                </a:lnSpc>
                <a:buFont typeface="Arial"/>
                <a:buChar char="•"/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Coeficiente de Determinação (R²) – Mede o quanto o modelo explica a variância da variável SalePrice.</a:t>
              </a:r>
            </a:p>
            <a:p>
              <a:pPr algn="l">
                <a:lnSpc>
                  <a:spcPts val="2210"/>
                </a:lnSpc>
              </a:pPr>
            </a:p>
            <a:p>
              <a:pPr algn="l">
                <a:lnSpc>
                  <a:spcPts val="2210"/>
                </a:lnSpc>
                <a:spcBef>
                  <a:spcPct val="0"/>
                </a:spcBef>
              </a:pPr>
              <a:r>
                <a:rPr lang="en-US" sz="17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Os resultados serão analisados na seção de Resultados e Discussão.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15/19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014293" y="2402840"/>
            <a:ext cx="3086100" cy="965259"/>
            <a:chOff x="0" y="0"/>
            <a:chExt cx="812800" cy="254225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254225"/>
            </a:xfrm>
            <a:custGeom>
              <a:avLst/>
              <a:gdLst/>
              <a:ahLst/>
              <a:cxnLst/>
              <a:rect r="r" b="b" t="t" l="l"/>
              <a:pathLst>
                <a:path h="254225" w="812800">
                  <a:moveTo>
                    <a:pt x="127112" y="0"/>
                  </a:moveTo>
                  <a:lnTo>
                    <a:pt x="685688" y="0"/>
                  </a:lnTo>
                  <a:cubicBezTo>
                    <a:pt x="755890" y="0"/>
                    <a:pt x="812800" y="56910"/>
                    <a:pt x="812800" y="127112"/>
                  </a:cubicBezTo>
                  <a:lnTo>
                    <a:pt x="812800" y="127112"/>
                  </a:lnTo>
                  <a:cubicBezTo>
                    <a:pt x="812800" y="197314"/>
                    <a:pt x="755890" y="254225"/>
                    <a:pt x="685688" y="254225"/>
                  </a:cubicBezTo>
                  <a:lnTo>
                    <a:pt x="127112" y="254225"/>
                  </a:lnTo>
                  <a:cubicBezTo>
                    <a:pt x="56910" y="254225"/>
                    <a:pt x="0" y="197314"/>
                    <a:pt x="0" y="127112"/>
                  </a:cubicBezTo>
                  <a:lnTo>
                    <a:pt x="0" y="127112"/>
                  </a:lnTo>
                  <a:cubicBezTo>
                    <a:pt x="0" y="56910"/>
                    <a:pt x="56910" y="0"/>
                    <a:pt x="127112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47625"/>
              <a:ext cx="812800" cy="30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Divisão de Dados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014293" y="5892439"/>
            <a:ext cx="3086100" cy="965259"/>
            <a:chOff x="0" y="0"/>
            <a:chExt cx="812800" cy="254225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812800" cy="254225"/>
            </a:xfrm>
            <a:custGeom>
              <a:avLst/>
              <a:gdLst/>
              <a:ahLst/>
              <a:cxnLst/>
              <a:rect r="r" b="b" t="t" l="l"/>
              <a:pathLst>
                <a:path h="254225" w="812800">
                  <a:moveTo>
                    <a:pt x="127112" y="0"/>
                  </a:moveTo>
                  <a:lnTo>
                    <a:pt x="685688" y="0"/>
                  </a:lnTo>
                  <a:cubicBezTo>
                    <a:pt x="755890" y="0"/>
                    <a:pt x="812800" y="56910"/>
                    <a:pt x="812800" y="127112"/>
                  </a:cubicBezTo>
                  <a:lnTo>
                    <a:pt x="812800" y="127112"/>
                  </a:lnTo>
                  <a:cubicBezTo>
                    <a:pt x="812800" y="197314"/>
                    <a:pt x="755890" y="254225"/>
                    <a:pt x="685688" y="254225"/>
                  </a:cubicBezTo>
                  <a:lnTo>
                    <a:pt x="127112" y="254225"/>
                  </a:lnTo>
                  <a:cubicBezTo>
                    <a:pt x="56910" y="254225"/>
                    <a:pt x="0" y="197314"/>
                    <a:pt x="0" y="127112"/>
                  </a:cubicBezTo>
                  <a:lnTo>
                    <a:pt x="0" y="127112"/>
                  </a:lnTo>
                  <a:cubicBezTo>
                    <a:pt x="0" y="56910"/>
                    <a:pt x="56910" y="0"/>
                    <a:pt x="127112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47625"/>
              <a:ext cx="812800" cy="30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Avaliação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1995243" y="4148606"/>
            <a:ext cx="3086100" cy="965259"/>
            <a:chOff x="0" y="0"/>
            <a:chExt cx="812800" cy="25422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12800" cy="254225"/>
            </a:xfrm>
            <a:custGeom>
              <a:avLst/>
              <a:gdLst/>
              <a:ahLst/>
              <a:cxnLst/>
              <a:rect r="r" b="b" t="t" l="l"/>
              <a:pathLst>
                <a:path h="254225" w="812800">
                  <a:moveTo>
                    <a:pt x="127112" y="0"/>
                  </a:moveTo>
                  <a:lnTo>
                    <a:pt x="685688" y="0"/>
                  </a:lnTo>
                  <a:cubicBezTo>
                    <a:pt x="755890" y="0"/>
                    <a:pt x="812800" y="56910"/>
                    <a:pt x="812800" y="127112"/>
                  </a:cubicBezTo>
                  <a:lnTo>
                    <a:pt x="812800" y="127112"/>
                  </a:lnTo>
                  <a:cubicBezTo>
                    <a:pt x="812800" y="197314"/>
                    <a:pt x="755890" y="254225"/>
                    <a:pt x="685688" y="254225"/>
                  </a:cubicBezTo>
                  <a:lnTo>
                    <a:pt x="127112" y="254225"/>
                  </a:lnTo>
                  <a:cubicBezTo>
                    <a:pt x="56910" y="254225"/>
                    <a:pt x="0" y="197314"/>
                    <a:pt x="0" y="127112"/>
                  </a:cubicBezTo>
                  <a:lnTo>
                    <a:pt x="0" y="127112"/>
                  </a:lnTo>
                  <a:cubicBezTo>
                    <a:pt x="0" y="56910"/>
                    <a:pt x="56910" y="0"/>
                    <a:pt x="127112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47625"/>
              <a:ext cx="812800" cy="30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Treinamento</a:t>
              </a:r>
            </a:p>
          </p:txBody>
        </p:sp>
      </p:grpSp>
      <p:sp>
        <p:nvSpPr>
          <p:cNvPr name="AutoShape 21" id="21"/>
          <p:cNvSpPr/>
          <p:nvPr/>
        </p:nvSpPr>
        <p:spPr>
          <a:xfrm>
            <a:off x="13519243" y="3522433"/>
            <a:ext cx="0" cy="47377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2" id="22"/>
          <p:cNvSpPr/>
          <p:nvPr/>
        </p:nvSpPr>
        <p:spPr>
          <a:xfrm>
            <a:off x="13500193" y="5266265"/>
            <a:ext cx="0" cy="47377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7230341" y="1538287"/>
          <a:ext cx="9762259" cy="7142302"/>
        </p:xfrm>
        <a:graphic>
          <a:graphicData uri="http://schemas.openxmlformats.org/drawingml/2006/table">
            <a:tbl>
              <a:tblPr/>
              <a:tblGrid>
                <a:gridCol w="2440565"/>
                <a:gridCol w="2440565"/>
                <a:gridCol w="2440565"/>
                <a:gridCol w="2440565"/>
              </a:tblGrid>
              <a:tr h="115261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b="true" sz="1400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Modelo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b="true" sz="1400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MAE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b="true" sz="1400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RMSE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b="true" sz="1400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R²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671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Regressão Linear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0,1429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0,2525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0,9378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469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Regressão Linear com Feature Selection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0,1340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0,2110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0,9566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671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Ridge Regression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0,1286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0,2163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0,9544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671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Lasso Regression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0,1321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0,2097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0,9571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671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Lasso Tunado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0,1202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0,0403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0,9607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671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Random Forest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0,0066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0,0012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0,9988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34697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Random Forest Tunado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0,0060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0,0011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0,9989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86716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XGBoost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0,0159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0,0057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1960"/>
                        </a:lnSpc>
                        <a:defRPr/>
                      </a:pPr>
                      <a:r>
                        <a:rPr lang="en-US" sz="1400">
                          <a:solidFill>
                            <a:srgbClr val="000000"/>
                          </a:solidFill>
                          <a:latin typeface="Garet"/>
                          <a:ea typeface="Garet"/>
                          <a:cs typeface="Garet"/>
                          <a:sym typeface="Garet"/>
                        </a:rPr>
                        <a:t>0,9945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028700" y="1247775"/>
            <a:ext cx="5660824" cy="1233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30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Resultados e Discussões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675548"/>
            <a:ext cx="5814060" cy="7035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PRINCIPAIS CONCLUSÕES: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Random Forest Tunado obteve o melhor desempenho, com R² = 0.9989, indicando uma excelente capacidade de prever o preço dos imóveis.</a:t>
            </a:r>
          </a:p>
          <a:p>
            <a:pPr algn="l">
              <a:lnSpc>
                <a:spcPts val="2800"/>
              </a:lnSpc>
            </a:pP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XGBoost também teve um bom desempenho, mas com erro ligeiramente maior que o Random Forest.</a:t>
            </a:r>
          </a:p>
          <a:p>
            <a:pPr algn="l">
              <a:lnSpc>
                <a:spcPts val="2800"/>
              </a:lnSpc>
            </a:pP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Modelos lineares tiveram desempenho inferior, pois não capturam relações não lineares complexas entre as variáveis.</a:t>
            </a:r>
          </a:p>
          <a:p>
            <a:pPr algn="l">
              <a:lnSpc>
                <a:spcPts val="2800"/>
              </a:lnSpc>
            </a:pP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Feature Selection na Regressão Linear não trouxe melhora significativa, indicando que a regressão linear não estava sobrecarregada com variáveis irrelevantes.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16/19</a:t>
            </a: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337874" y="1240907"/>
            <a:ext cx="6520929" cy="3154499"/>
          </a:xfrm>
          <a:custGeom>
            <a:avLst/>
            <a:gdLst/>
            <a:ahLst/>
            <a:cxnLst/>
            <a:rect r="r" b="b" t="t" l="l"/>
            <a:pathLst>
              <a:path h="3154499" w="6520929">
                <a:moveTo>
                  <a:pt x="0" y="0"/>
                </a:moveTo>
                <a:lnTo>
                  <a:pt x="6520929" y="0"/>
                </a:lnTo>
                <a:lnTo>
                  <a:pt x="6520929" y="3154499"/>
                </a:lnTo>
                <a:lnTo>
                  <a:pt x="0" y="31544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337874" y="5355707"/>
            <a:ext cx="6520929" cy="4230452"/>
          </a:xfrm>
          <a:custGeom>
            <a:avLst/>
            <a:gdLst/>
            <a:ahLst/>
            <a:cxnLst/>
            <a:rect r="r" b="b" t="t" l="l"/>
            <a:pathLst>
              <a:path h="4230452" w="6520929">
                <a:moveTo>
                  <a:pt x="0" y="0"/>
                </a:moveTo>
                <a:lnTo>
                  <a:pt x="6520929" y="0"/>
                </a:lnTo>
                <a:lnTo>
                  <a:pt x="6520929" y="4230452"/>
                </a:lnTo>
                <a:lnTo>
                  <a:pt x="0" y="423045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28700" y="1247775"/>
            <a:ext cx="5660824" cy="1233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30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Gráficos de Avaliação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675548"/>
            <a:ext cx="5814060" cy="4216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IMPORTÂNCIA DAS VARIÁVEIS: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 MODELO IDENTIFICOU AS VARIÁVEIS OPENPORCHSF, NEIGHBORHOOD_IDOTRR E LOTFRONTAGE COMO AS MAIS RELEVANTES PARA PREVER SALEPRICE.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DISPERSÃO ENTRE VALORES REAIS VS. PREDITOS:</a:t>
            </a: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 GRÁFICO DE DISPERSÃO CONFIRMA QUE OS VALORES PREDITOS ESTÃO ALINHADOS COM OS VALORES REAIS, INDICANDO ALTA PRECISÃO DO MODELO.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337874" y="4366831"/>
            <a:ext cx="6520929" cy="240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3"/>
              </a:lnSpc>
              <a:spcBef>
                <a:spcPct val="0"/>
              </a:spcBef>
            </a:pPr>
            <a:r>
              <a:rPr lang="en-US" sz="13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fonte: Captura de tela do autor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337874" y="9557584"/>
            <a:ext cx="6520929" cy="240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3"/>
              </a:lnSpc>
              <a:spcBef>
                <a:spcPct val="0"/>
              </a:spcBef>
            </a:pPr>
            <a:r>
              <a:rPr lang="en-US" sz="13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fonte: Captura de tela do autor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337874" y="1000125"/>
            <a:ext cx="6520929" cy="240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3"/>
              </a:lnSpc>
              <a:spcBef>
                <a:spcPct val="0"/>
              </a:spcBef>
            </a:pPr>
            <a:r>
              <a:rPr lang="en-US" sz="13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Gráfico de Importância das Variáveis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8337874" y="5114925"/>
            <a:ext cx="6520929" cy="2407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953"/>
              </a:lnSpc>
              <a:spcBef>
                <a:spcPct val="0"/>
              </a:spcBef>
            </a:pPr>
            <a:r>
              <a:rPr lang="en-US" sz="1395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Dispersão entre Valores Reais VS. Preditos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17/19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5" id="5"/>
          <p:cNvSpPr txBox="true"/>
          <p:nvPr/>
        </p:nvSpPr>
        <p:spPr>
          <a:xfrm rot="0">
            <a:off x="1028700" y="1123950"/>
            <a:ext cx="7203393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08"/>
              </a:lnSpc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Conclusão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18/19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28700" y="2139315"/>
            <a:ext cx="8007440" cy="6647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</a:t>
            </a:r>
            <a:r>
              <a:rPr lang="en-US" b="true" sz="18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esumo dos principais achados:</a:t>
            </a:r>
          </a:p>
          <a:p>
            <a:pPr algn="l" marL="410209" indent="-205105" lvl="1">
              <a:lnSpc>
                <a:spcPts val="2659"/>
              </a:lnSpc>
              <a:spcBef>
                <a:spcPct val="0"/>
              </a:spcBef>
              <a:buFont typeface="Arial"/>
              <a:buChar char="•"/>
            </a:pPr>
            <a:r>
              <a:rPr lang="en-US" sz="18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 O Random Forest Tunado foi o modelo com melhor desempenho, alcançando R² = 0.9989.</a:t>
            </a:r>
          </a:p>
          <a:p>
            <a:pPr algn="l" marL="410209" indent="-205105" lvl="1">
              <a:lnSpc>
                <a:spcPts val="2659"/>
              </a:lnSpc>
              <a:spcBef>
                <a:spcPct val="0"/>
              </a:spcBef>
              <a:buFont typeface="Arial"/>
              <a:buChar char="•"/>
            </a:pPr>
            <a:r>
              <a:rPr lang="en-US" sz="18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As variáveis mais influentes na previsão do preço dos imóveis foram OpenPorchSF, Neighborhood_IDOTRR e LotFrontage.</a:t>
            </a:r>
          </a:p>
          <a:p>
            <a:pPr algn="l" marL="410209" indent="-205105" lvl="1">
              <a:lnSpc>
                <a:spcPts val="2659"/>
              </a:lnSpc>
              <a:spcBef>
                <a:spcPct val="0"/>
              </a:spcBef>
              <a:buFont typeface="Arial"/>
              <a:buChar char="•"/>
            </a:pPr>
            <a:r>
              <a:rPr lang="en-US" sz="18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 normalização e o tratamento de outliers melhoraram significativamente a performance dos modelos.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Desafios encontrados:</a:t>
            </a:r>
          </a:p>
          <a:p>
            <a:pPr algn="l" marL="410209" indent="-205105" lvl="1">
              <a:lnSpc>
                <a:spcPts val="2659"/>
              </a:lnSpc>
              <a:spcBef>
                <a:spcPct val="0"/>
              </a:spcBef>
              <a:buFont typeface="Arial"/>
              <a:buChar char="•"/>
            </a:pPr>
            <a:r>
              <a:rPr lang="en-US" sz="18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Alto número de variáveis categóricas exigiu um trabalho intensivo de engenharia de features.</a:t>
            </a:r>
          </a:p>
          <a:p>
            <a:pPr algn="l" marL="410209" indent="-205105" lvl="1">
              <a:lnSpc>
                <a:spcPts val="2659"/>
              </a:lnSpc>
              <a:spcBef>
                <a:spcPct val="0"/>
              </a:spcBef>
              <a:buFont typeface="Arial"/>
              <a:buChar char="•"/>
            </a:pPr>
            <a:r>
              <a:rPr lang="en-US" sz="18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Algumas variáveis apresentaram muitos valores nulos, necessitando técnicas diferentes de imputação.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  <a:r>
              <a:rPr lang="en-US" b="true" sz="18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Trabalhos futuros:</a:t>
            </a:r>
          </a:p>
          <a:p>
            <a:pPr algn="l" marL="410209" indent="-205105" lvl="1">
              <a:lnSpc>
                <a:spcPts val="2659"/>
              </a:lnSpc>
              <a:spcBef>
                <a:spcPct val="0"/>
              </a:spcBef>
              <a:buFont typeface="Arial"/>
              <a:buChar char="•"/>
            </a:pPr>
            <a:r>
              <a:rPr lang="en-US" sz="18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Explorar modelos mais avançados, como Deep Learning.</a:t>
            </a:r>
          </a:p>
          <a:p>
            <a:pPr algn="l" marL="410209" indent="-205105" lvl="1">
              <a:lnSpc>
                <a:spcPts val="2659"/>
              </a:lnSpc>
              <a:spcBef>
                <a:spcPct val="0"/>
              </a:spcBef>
              <a:buFont typeface="Arial"/>
              <a:buChar char="•"/>
            </a:pPr>
            <a:r>
              <a:rPr lang="en-US" sz="18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Investigar técnicas adicionais de seleção de variáveis para reduzir a complexidade do modelo.</a:t>
            </a:r>
          </a:p>
          <a:p>
            <a:pPr algn="l" marL="410209" indent="-205105" lvl="1">
              <a:lnSpc>
                <a:spcPts val="2659"/>
              </a:lnSpc>
              <a:spcBef>
                <a:spcPct val="0"/>
              </a:spcBef>
              <a:buFont typeface="Arial"/>
              <a:buChar char="•"/>
            </a:pPr>
            <a:r>
              <a:rPr lang="en-US" sz="18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Criar uma API para integrar o modelo em um sistema de previsão de preços de imóveis.</a:t>
            </a:r>
          </a:p>
          <a:p>
            <a:pPr algn="l">
              <a:lnSpc>
                <a:spcPts val="2659"/>
              </a:lnSpc>
              <a:spcBef>
                <a:spcPct val="0"/>
              </a:spcBef>
            </a:pP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4648272" y="7578807"/>
            <a:ext cx="2611028" cy="1020674"/>
          </a:xfrm>
          <a:custGeom>
            <a:avLst/>
            <a:gdLst/>
            <a:ahLst/>
            <a:cxnLst/>
            <a:rect r="r" b="b" t="t" l="l"/>
            <a:pathLst>
              <a:path h="1020674" w="2611028">
                <a:moveTo>
                  <a:pt x="0" y="0"/>
                </a:moveTo>
                <a:lnTo>
                  <a:pt x="2611028" y="0"/>
                </a:lnTo>
                <a:lnTo>
                  <a:pt x="2611028" y="1020674"/>
                </a:lnTo>
                <a:lnTo>
                  <a:pt x="0" y="102067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9" id="9"/>
          <p:cNvSpPr/>
          <p:nvPr/>
        </p:nvSpPr>
        <p:spPr>
          <a:xfrm flipH="false" flipV="false" rot="0">
            <a:off x="11605147" y="2716015"/>
            <a:ext cx="3493612" cy="3493612"/>
          </a:xfrm>
          <a:custGeom>
            <a:avLst/>
            <a:gdLst/>
            <a:ahLst/>
            <a:cxnLst/>
            <a:rect r="r" b="b" t="t" l="l"/>
            <a:pathLst>
              <a:path h="3493612" w="3493612">
                <a:moveTo>
                  <a:pt x="0" y="0"/>
                </a:moveTo>
                <a:lnTo>
                  <a:pt x="3493612" y="0"/>
                </a:lnTo>
                <a:lnTo>
                  <a:pt x="3493612" y="3493612"/>
                </a:lnTo>
                <a:lnTo>
                  <a:pt x="0" y="34936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2739036"/>
            <a:ext cx="7203393" cy="6622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530"/>
              </a:lnSpc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Muito obrigado!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19/19</a:t>
            </a:r>
          </a:p>
        </p:txBody>
      </p:sp>
      <p:sp>
        <p:nvSpPr>
          <p:cNvPr name="AutoShape 5" id="5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7" id="7"/>
          <p:cNvSpPr txBox="true"/>
          <p:nvPr/>
        </p:nvSpPr>
        <p:spPr>
          <a:xfrm rot="0">
            <a:off x="1028700" y="5738073"/>
            <a:ext cx="2149547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E-mail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3178247" y="5712038"/>
            <a:ext cx="536230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luis.gfas@discente.ufma.br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6514304"/>
            <a:ext cx="2149547" cy="692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Github do Projeto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178247" y="6486999"/>
            <a:ext cx="536230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https://github.com/lgfas/house-prices-data-mining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4803775"/>
            <a:ext cx="4764688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  <a:r>
              <a:rPr lang="en-US" b="true" sz="2000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CONTACT US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10231179" y="2676525"/>
          <a:ext cx="6511183" cy="4933950"/>
        </p:xfrm>
        <a:graphic>
          <a:graphicData uri="http://schemas.openxmlformats.org/drawingml/2006/table">
            <a:tbl>
              <a:tblPr/>
              <a:tblGrid>
                <a:gridCol w="866395"/>
                <a:gridCol w="5025021"/>
              </a:tblGrid>
              <a:tr h="82232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Introdução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232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Objetivos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232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05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Materiais e Métodos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232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16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Resultados e Discussões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232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18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Conclusão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2325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19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 b="true">
                          <a:solidFill>
                            <a:srgbClr val="000000"/>
                          </a:solidFill>
                          <a:latin typeface="Garet Bold"/>
                          <a:ea typeface="Garet Bold"/>
                          <a:cs typeface="Garet Bold"/>
                          <a:sym typeface="Garet Bold"/>
                        </a:rPr>
                        <a:t>Agradecimentos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1905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4" id="4"/>
          <p:cNvSpPr/>
          <p:nvPr/>
        </p:nvSpPr>
        <p:spPr>
          <a:xfrm flipH="false" flipV="false" rot="0">
            <a:off x="-706637" y="1559650"/>
            <a:ext cx="9125543" cy="7167700"/>
          </a:xfrm>
          <a:custGeom>
            <a:avLst/>
            <a:gdLst/>
            <a:ahLst/>
            <a:cxnLst/>
            <a:rect r="r" b="b" t="t" l="l"/>
            <a:pathLst>
              <a:path h="7167700" w="9125543">
                <a:moveTo>
                  <a:pt x="0" y="0"/>
                </a:moveTo>
                <a:lnTo>
                  <a:pt x="9125544" y="0"/>
                </a:lnTo>
                <a:lnTo>
                  <a:pt x="9125544" y="7167700"/>
                </a:lnTo>
                <a:lnTo>
                  <a:pt x="0" y="71677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4799313" y="0"/>
            <a:ext cx="3488687" cy="1198840"/>
          </a:xfrm>
          <a:custGeom>
            <a:avLst/>
            <a:gdLst/>
            <a:ahLst/>
            <a:cxnLst/>
            <a:rect r="r" b="b" t="t" l="l"/>
            <a:pathLst>
              <a:path h="1198840" w="3488687">
                <a:moveTo>
                  <a:pt x="0" y="0"/>
                </a:moveTo>
                <a:lnTo>
                  <a:pt x="3488687" y="0"/>
                </a:lnTo>
                <a:lnTo>
                  <a:pt x="3488687" y="1198840"/>
                </a:lnTo>
                <a:lnTo>
                  <a:pt x="0" y="119884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604641" y="2439692"/>
            <a:ext cx="6531462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Agenda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5543434" y="0"/>
            <a:ext cx="7201132" cy="10287000"/>
            <a:chOff x="0" y="0"/>
            <a:chExt cx="9601509" cy="13716000"/>
          </a:xfrm>
        </p:grpSpPr>
        <p:pic>
          <p:nvPicPr>
            <p:cNvPr name="Picture 4" id="4"/>
            <p:cNvPicPr>
              <a:picLocks noChangeAspect="true"/>
            </p:cNvPicPr>
            <p:nvPr/>
          </p:nvPicPr>
          <p:blipFill>
            <a:blip r:embed="rId3"/>
            <a:srcRect l="7315" t="0" r="7315" b="0"/>
            <a:stretch>
              <a:fillRect/>
            </a:stretch>
          </p:blipFill>
          <p:spPr>
            <a:xfrm flipH="false" flipV="false">
              <a:off x="0" y="0"/>
              <a:ext cx="9601509" cy="13716000"/>
            </a:xfrm>
            <a:prstGeom prst="rect">
              <a:avLst/>
            </a:prstGeom>
          </p:spPr>
        </p:pic>
      </p:grpSp>
      <p:sp>
        <p:nvSpPr>
          <p:cNvPr name="TextBox 5" id="5"/>
          <p:cNvSpPr txBox="true"/>
          <p:nvPr/>
        </p:nvSpPr>
        <p:spPr>
          <a:xfrm rot="0">
            <a:off x="13430366" y="4880657"/>
            <a:ext cx="3828934" cy="1044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Predição de Preços de Imóveis: Motivação e Objetivos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52166" y="4083050"/>
            <a:ext cx="3120902" cy="2469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Desenvolver um modelo preditivo de preços de imóveis utilizando Mineração de Dados e Técnicas de Machine Learning com o House Prices Dataset (Kaggle). O objetivo é analisar quais características mais influenciam o valor de um imóvel e criar um modelo capaz de estimar preços com alta precisão.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44134" y="4073525"/>
            <a:ext cx="46767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b="true" sz="20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67601" y="1139216"/>
            <a:ext cx="3120902" cy="22218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O mercado imobiliário é altamente influenciado por diversos fatores, como localização, tamanho, infraestrutura e demanda. A correta precificação de imóveis é essencial para compradores, vendedores e investidores tomarem decisões estratégicas.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1129691"/>
            <a:ext cx="46767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b="true" sz="20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01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055907" y="4001198"/>
            <a:ext cx="7203393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Introdução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03/19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59569" y="7017359"/>
            <a:ext cx="467670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b="true" sz="20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736732" y="7026884"/>
            <a:ext cx="3120902" cy="1974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960"/>
              </a:lnSpc>
            </a:pPr>
            <a:r>
              <a:rPr lang="en-US" sz="14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 precificação de imóveis envolve desafios como a presença de outliers, dados incompletos e forte correlação entre variáveis. Este estudo busca entender esses padrões e construir um modelo robusto para auxiliar na tomada de decisões imobiliárias.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3430366" y="8822981"/>
            <a:ext cx="3828934" cy="826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80"/>
              </a:lnSpc>
              <a:spcBef>
                <a:spcPct val="0"/>
              </a:spcBef>
            </a:pPr>
            <a:r>
              <a:rPr lang="en-US" sz="12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fonte:  Unsplash (https://unsplash.com/pt-br/fotografias/fotografia-aerea-de-casas-brancas-com-telhados-alaranjados-durante-o-dia-zDFVEGflVFA)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AutoShape 3" id="3"/>
          <p:cNvSpPr/>
          <p:nvPr/>
        </p:nvSpPr>
        <p:spPr>
          <a:xfrm rot="0">
            <a:off x="-585133" y="8805859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4" id="4"/>
          <p:cNvSpPr/>
          <p:nvPr/>
        </p:nvSpPr>
        <p:spPr>
          <a:xfrm rot="0">
            <a:off x="-585133" y="9334500"/>
            <a:ext cx="18873133" cy="0"/>
          </a:xfrm>
          <a:prstGeom prst="line">
            <a:avLst/>
          </a:prstGeom>
          <a:ln cap="rnd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-10800000">
            <a:off x="11159450" y="-140976"/>
            <a:ext cx="2611028" cy="4114800"/>
          </a:xfrm>
          <a:custGeom>
            <a:avLst/>
            <a:gdLst/>
            <a:ahLst/>
            <a:cxnLst/>
            <a:rect r="r" b="b" t="t" l="l"/>
            <a:pathLst>
              <a:path h="4114800" w="2611028">
                <a:moveTo>
                  <a:pt x="0" y="0"/>
                </a:moveTo>
                <a:lnTo>
                  <a:pt x="2611028" y="0"/>
                </a:lnTo>
                <a:lnTo>
                  <a:pt x="261102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2530585" y="5143500"/>
            <a:ext cx="803228" cy="963565"/>
          </a:xfrm>
          <a:custGeom>
            <a:avLst/>
            <a:gdLst/>
            <a:ahLst/>
            <a:cxnLst/>
            <a:rect r="r" b="b" t="t" l="l"/>
            <a:pathLst>
              <a:path h="963565" w="803228">
                <a:moveTo>
                  <a:pt x="0" y="0"/>
                </a:moveTo>
                <a:lnTo>
                  <a:pt x="803228" y="0"/>
                </a:lnTo>
                <a:lnTo>
                  <a:pt x="803228" y="963565"/>
                </a:lnTo>
                <a:lnTo>
                  <a:pt x="0" y="96356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8731474" y="5143500"/>
            <a:ext cx="825052" cy="963565"/>
          </a:xfrm>
          <a:custGeom>
            <a:avLst/>
            <a:gdLst/>
            <a:ahLst/>
            <a:cxnLst/>
            <a:rect r="r" b="b" t="t" l="l"/>
            <a:pathLst>
              <a:path h="963565" w="825052">
                <a:moveTo>
                  <a:pt x="0" y="0"/>
                </a:moveTo>
                <a:lnTo>
                  <a:pt x="825052" y="0"/>
                </a:lnTo>
                <a:lnTo>
                  <a:pt x="825052" y="963565"/>
                </a:lnTo>
                <a:lnTo>
                  <a:pt x="0" y="96356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8" id="8"/>
          <p:cNvSpPr/>
          <p:nvPr/>
        </p:nvSpPr>
        <p:spPr>
          <a:xfrm flipH="false" flipV="false" rot="0">
            <a:off x="14804405" y="5143500"/>
            <a:ext cx="1102792" cy="963565"/>
          </a:xfrm>
          <a:custGeom>
            <a:avLst/>
            <a:gdLst/>
            <a:ahLst/>
            <a:cxnLst/>
            <a:rect r="r" b="b" t="t" l="l"/>
            <a:pathLst>
              <a:path h="963565" w="1102792">
                <a:moveTo>
                  <a:pt x="0" y="0"/>
                </a:moveTo>
                <a:lnTo>
                  <a:pt x="1102792" y="0"/>
                </a:lnTo>
                <a:lnTo>
                  <a:pt x="1102792" y="963565"/>
                </a:lnTo>
                <a:lnTo>
                  <a:pt x="0" y="96356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1028700" y="1557564"/>
            <a:ext cx="7279037" cy="7857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Objetivos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382445" y="981075"/>
            <a:ext cx="2876855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04/19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2562344"/>
            <a:ext cx="8823356" cy="1851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Desenvolver um modelo de predição de preços de imóveis utilizando Mineração de Dados e Machine Learning, explorando padrões no dataset House Prices para auxiliar na tomada de decisões imobiliárias.</a:t>
            </a:r>
          </a:p>
          <a:p>
            <a:pPr algn="l">
              <a:lnSpc>
                <a:spcPts val="2939"/>
              </a:lnSpc>
              <a:spcBef>
                <a:spcPct val="0"/>
              </a:spcBef>
            </a:pP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6485037"/>
            <a:ext cx="3806998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920"/>
              </a:lnSpc>
              <a:spcBef>
                <a:spcPct val="0"/>
              </a:spcBef>
            </a:pPr>
            <a:r>
              <a:rPr lang="en-US" b="true" sz="16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Identificar os principais fatores que influenciam o preço dos imóveis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240501" y="6485037"/>
            <a:ext cx="3806998" cy="704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920"/>
              </a:lnSpc>
              <a:spcBef>
                <a:spcPct val="0"/>
              </a:spcBef>
            </a:pPr>
            <a:r>
              <a:rPr lang="en-US" b="true" sz="16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Aplicar técnicas de pré-processamento para melhorar a qualidade dos dados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24020" y="7338512"/>
            <a:ext cx="5016359" cy="735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Analisar a correlação entre variáveis e o preço final para entender quais características impactam mais o valor de mercado.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635821" y="7338512"/>
            <a:ext cx="5016359" cy="735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Realizar limpeza, normalização, engenharia de características e seleção de variáveis para otimizar a modelagem.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452302" y="6485037"/>
            <a:ext cx="3806998" cy="466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920"/>
              </a:lnSpc>
              <a:spcBef>
                <a:spcPct val="0"/>
              </a:spcBef>
            </a:pPr>
            <a:r>
              <a:rPr lang="en-US" b="true" sz="16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Testar e avaliar diferentes modelos de regressão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847622" y="7338512"/>
            <a:ext cx="5016359" cy="735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960"/>
              </a:lnSpc>
              <a:spcBef>
                <a:spcPct val="0"/>
              </a:spcBef>
            </a:pPr>
            <a:r>
              <a:rPr lang="en-US" sz="14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Comparar modelos como Regressão Linear, Ridge, Lasso, Random Forest e XGBoost, ajustando hiperparâmetros para obter a melhor performance.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3456423" y="1883102"/>
            <a:ext cx="3802877" cy="1486579"/>
          </a:xfrm>
          <a:custGeom>
            <a:avLst/>
            <a:gdLst/>
            <a:ahLst/>
            <a:cxnLst/>
            <a:rect r="r" b="b" t="t" l="l"/>
            <a:pathLst>
              <a:path h="1486579" w="3802877">
                <a:moveTo>
                  <a:pt x="0" y="0"/>
                </a:moveTo>
                <a:lnTo>
                  <a:pt x="3802877" y="0"/>
                </a:lnTo>
                <a:lnTo>
                  <a:pt x="3802877" y="1486579"/>
                </a:lnTo>
                <a:lnTo>
                  <a:pt x="0" y="1486579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028700" y="917843"/>
            <a:ext cx="3086100" cy="965259"/>
            <a:chOff x="0" y="0"/>
            <a:chExt cx="812800" cy="25422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254225"/>
            </a:xfrm>
            <a:custGeom>
              <a:avLst/>
              <a:gdLst/>
              <a:ahLst/>
              <a:cxnLst/>
              <a:rect r="r" b="b" t="t" l="l"/>
              <a:pathLst>
                <a:path h="254225" w="812800">
                  <a:moveTo>
                    <a:pt x="127112" y="0"/>
                  </a:moveTo>
                  <a:lnTo>
                    <a:pt x="685688" y="0"/>
                  </a:lnTo>
                  <a:cubicBezTo>
                    <a:pt x="755890" y="0"/>
                    <a:pt x="812800" y="56910"/>
                    <a:pt x="812800" y="127112"/>
                  </a:cubicBezTo>
                  <a:lnTo>
                    <a:pt x="812800" y="127112"/>
                  </a:lnTo>
                  <a:cubicBezTo>
                    <a:pt x="812800" y="197314"/>
                    <a:pt x="755890" y="254225"/>
                    <a:pt x="685688" y="254225"/>
                  </a:cubicBezTo>
                  <a:lnTo>
                    <a:pt x="127112" y="254225"/>
                  </a:lnTo>
                  <a:cubicBezTo>
                    <a:pt x="56910" y="254225"/>
                    <a:pt x="0" y="197314"/>
                    <a:pt x="0" y="127112"/>
                  </a:cubicBezTo>
                  <a:lnTo>
                    <a:pt x="0" y="127112"/>
                  </a:lnTo>
                  <a:cubicBezTo>
                    <a:pt x="0" y="56910"/>
                    <a:pt x="56910" y="0"/>
                    <a:pt x="127112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47625"/>
              <a:ext cx="812800" cy="30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Coleta de Dados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28700" y="7895107"/>
            <a:ext cx="3086100" cy="965259"/>
            <a:chOff x="0" y="0"/>
            <a:chExt cx="812800" cy="25422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254225"/>
            </a:xfrm>
            <a:custGeom>
              <a:avLst/>
              <a:gdLst/>
              <a:ahLst/>
              <a:cxnLst/>
              <a:rect r="r" b="b" t="t" l="l"/>
              <a:pathLst>
                <a:path h="254225" w="812800">
                  <a:moveTo>
                    <a:pt x="127112" y="0"/>
                  </a:moveTo>
                  <a:lnTo>
                    <a:pt x="685688" y="0"/>
                  </a:lnTo>
                  <a:cubicBezTo>
                    <a:pt x="755890" y="0"/>
                    <a:pt x="812800" y="56910"/>
                    <a:pt x="812800" y="127112"/>
                  </a:cubicBezTo>
                  <a:lnTo>
                    <a:pt x="812800" y="127112"/>
                  </a:lnTo>
                  <a:cubicBezTo>
                    <a:pt x="812800" y="197314"/>
                    <a:pt x="755890" y="254225"/>
                    <a:pt x="685688" y="254225"/>
                  </a:cubicBezTo>
                  <a:lnTo>
                    <a:pt x="127112" y="254225"/>
                  </a:lnTo>
                  <a:cubicBezTo>
                    <a:pt x="56910" y="254225"/>
                    <a:pt x="0" y="197314"/>
                    <a:pt x="0" y="127112"/>
                  </a:cubicBezTo>
                  <a:lnTo>
                    <a:pt x="0" y="127112"/>
                  </a:lnTo>
                  <a:cubicBezTo>
                    <a:pt x="0" y="56910"/>
                    <a:pt x="56910" y="0"/>
                    <a:pt x="127112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47625"/>
              <a:ext cx="812800" cy="30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Avaliação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6151275"/>
            <a:ext cx="3086100" cy="965259"/>
            <a:chOff x="0" y="0"/>
            <a:chExt cx="812800" cy="254225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254225"/>
            </a:xfrm>
            <a:custGeom>
              <a:avLst/>
              <a:gdLst/>
              <a:ahLst/>
              <a:cxnLst/>
              <a:rect r="r" b="b" t="t" l="l"/>
              <a:pathLst>
                <a:path h="254225" w="812800">
                  <a:moveTo>
                    <a:pt x="127112" y="0"/>
                  </a:moveTo>
                  <a:lnTo>
                    <a:pt x="685688" y="0"/>
                  </a:lnTo>
                  <a:cubicBezTo>
                    <a:pt x="755890" y="0"/>
                    <a:pt x="812800" y="56910"/>
                    <a:pt x="812800" y="127112"/>
                  </a:cubicBezTo>
                  <a:lnTo>
                    <a:pt x="812800" y="127112"/>
                  </a:lnTo>
                  <a:cubicBezTo>
                    <a:pt x="812800" y="197314"/>
                    <a:pt x="755890" y="254225"/>
                    <a:pt x="685688" y="254225"/>
                  </a:cubicBezTo>
                  <a:lnTo>
                    <a:pt x="127112" y="254225"/>
                  </a:lnTo>
                  <a:cubicBezTo>
                    <a:pt x="56910" y="254225"/>
                    <a:pt x="0" y="197314"/>
                    <a:pt x="0" y="127112"/>
                  </a:cubicBezTo>
                  <a:lnTo>
                    <a:pt x="0" y="127112"/>
                  </a:lnTo>
                  <a:cubicBezTo>
                    <a:pt x="0" y="56910"/>
                    <a:pt x="56910" y="0"/>
                    <a:pt x="127112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47625"/>
              <a:ext cx="812800" cy="30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Modelagem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8700" y="4407442"/>
            <a:ext cx="3086100" cy="965259"/>
            <a:chOff x="0" y="0"/>
            <a:chExt cx="812800" cy="254225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254225"/>
            </a:xfrm>
            <a:custGeom>
              <a:avLst/>
              <a:gdLst/>
              <a:ahLst/>
              <a:cxnLst/>
              <a:rect r="r" b="b" t="t" l="l"/>
              <a:pathLst>
                <a:path h="254225" w="812800">
                  <a:moveTo>
                    <a:pt x="127112" y="0"/>
                  </a:moveTo>
                  <a:lnTo>
                    <a:pt x="685688" y="0"/>
                  </a:lnTo>
                  <a:cubicBezTo>
                    <a:pt x="755890" y="0"/>
                    <a:pt x="812800" y="56910"/>
                    <a:pt x="812800" y="127112"/>
                  </a:cubicBezTo>
                  <a:lnTo>
                    <a:pt x="812800" y="127112"/>
                  </a:lnTo>
                  <a:cubicBezTo>
                    <a:pt x="812800" y="197314"/>
                    <a:pt x="755890" y="254225"/>
                    <a:pt x="685688" y="254225"/>
                  </a:cubicBezTo>
                  <a:lnTo>
                    <a:pt x="127112" y="254225"/>
                  </a:lnTo>
                  <a:cubicBezTo>
                    <a:pt x="56910" y="254225"/>
                    <a:pt x="0" y="197314"/>
                    <a:pt x="0" y="127112"/>
                  </a:cubicBezTo>
                  <a:lnTo>
                    <a:pt x="0" y="127112"/>
                  </a:lnTo>
                  <a:cubicBezTo>
                    <a:pt x="0" y="56910"/>
                    <a:pt x="56910" y="0"/>
                    <a:pt x="127112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47625"/>
              <a:ext cx="812800" cy="30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Pré-processamento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1009650" y="2663610"/>
            <a:ext cx="3086100" cy="965259"/>
            <a:chOff x="0" y="0"/>
            <a:chExt cx="812800" cy="25422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12800" cy="254225"/>
            </a:xfrm>
            <a:custGeom>
              <a:avLst/>
              <a:gdLst/>
              <a:ahLst/>
              <a:cxnLst/>
              <a:rect r="r" b="b" t="t" l="l"/>
              <a:pathLst>
                <a:path h="254225" w="812800">
                  <a:moveTo>
                    <a:pt x="127112" y="0"/>
                  </a:moveTo>
                  <a:lnTo>
                    <a:pt x="685688" y="0"/>
                  </a:lnTo>
                  <a:cubicBezTo>
                    <a:pt x="755890" y="0"/>
                    <a:pt x="812800" y="56910"/>
                    <a:pt x="812800" y="127112"/>
                  </a:cubicBezTo>
                  <a:lnTo>
                    <a:pt x="812800" y="127112"/>
                  </a:lnTo>
                  <a:cubicBezTo>
                    <a:pt x="812800" y="197314"/>
                    <a:pt x="755890" y="254225"/>
                    <a:pt x="685688" y="254225"/>
                  </a:cubicBezTo>
                  <a:lnTo>
                    <a:pt x="127112" y="254225"/>
                  </a:lnTo>
                  <a:cubicBezTo>
                    <a:pt x="56910" y="254225"/>
                    <a:pt x="0" y="197314"/>
                    <a:pt x="0" y="127112"/>
                  </a:cubicBezTo>
                  <a:lnTo>
                    <a:pt x="0" y="127112"/>
                  </a:lnTo>
                  <a:cubicBezTo>
                    <a:pt x="0" y="56910"/>
                    <a:pt x="56910" y="0"/>
                    <a:pt x="127112" y="0"/>
                  </a:cubicBezTo>
                  <a:close/>
                </a:path>
              </a:pathLst>
            </a:custGeom>
            <a:solidFill>
              <a:srgbClr val="737373"/>
            </a:soli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47625"/>
              <a:ext cx="812800" cy="30185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939"/>
                </a:lnSpc>
              </a:pPr>
              <a:r>
                <a:rPr lang="en-US" b="true" sz="2099">
                  <a:solidFill>
                    <a:srgbClr val="FFFFFF"/>
                  </a:solidFill>
                  <a:latin typeface="Garet Bold"/>
                  <a:ea typeface="Garet Bold"/>
                  <a:cs typeface="Garet Bold"/>
                  <a:sym typeface="Garet Bold"/>
                </a:rPr>
                <a:t>Análise Exploratória</a:t>
              </a: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0055907" y="4218713"/>
            <a:ext cx="7203393" cy="7892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5808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Materiais e Métodos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05/19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251860" y="5712804"/>
            <a:ext cx="8007440" cy="1480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Nesta seção, apresentamos os materiais utilizados e os métodos empregados para desenvolver o modelo preditivo de preços de imóveis. O fluxo abrange desde a coleta dos dados até a avaliação dos modelos treinados.</a:t>
            </a:r>
          </a:p>
        </p:txBody>
      </p:sp>
      <p:sp>
        <p:nvSpPr>
          <p:cNvPr name="AutoShape 22" id="22"/>
          <p:cNvSpPr/>
          <p:nvPr/>
        </p:nvSpPr>
        <p:spPr>
          <a:xfrm>
            <a:off x="2533650" y="2037436"/>
            <a:ext cx="0" cy="47377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3" id="23"/>
          <p:cNvSpPr/>
          <p:nvPr/>
        </p:nvSpPr>
        <p:spPr>
          <a:xfrm>
            <a:off x="2514600" y="3781269"/>
            <a:ext cx="0" cy="47377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4" id="24"/>
          <p:cNvSpPr/>
          <p:nvPr/>
        </p:nvSpPr>
        <p:spPr>
          <a:xfrm>
            <a:off x="2495550" y="5525101"/>
            <a:ext cx="0" cy="47377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5" id="25"/>
          <p:cNvSpPr/>
          <p:nvPr/>
        </p:nvSpPr>
        <p:spPr>
          <a:xfrm>
            <a:off x="2495550" y="7268934"/>
            <a:ext cx="0" cy="473774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88000" cy="10287000"/>
          </a:xfrm>
          <a:custGeom>
            <a:avLst/>
            <a:gdLst/>
            <a:ahLst/>
            <a:cxnLst/>
            <a:rect r="r" b="b" t="t" l="l"/>
            <a:pathLst>
              <a:path h="10287000" w="18288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64" r="0" b="-3364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8047425" y="2520310"/>
            <a:ext cx="9211875" cy="5596600"/>
          </a:xfrm>
          <a:custGeom>
            <a:avLst/>
            <a:gdLst/>
            <a:ahLst/>
            <a:cxnLst/>
            <a:rect r="r" b="b" t="t" l="l"/>
            <a:pathLst>
              <a:path h="5596600" w="9211875">
                <a:moveTo>
                  <a:pt x="0" y="0"/>
                </a:moveTo>
                <a:lnTo>
                  <a:pt x="9211875" y="0"/>
                </a:lnTo>
                <a:lnTo>
                  <a:pt x="9211875" y="5596600"/>
                </a:lnTo>
                <a:lnTo>
                  <a:pt x="0" y="55966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028700" y="1247775"/>
            <a:ext cx="5585369" cy="123373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4530"/>
              </a:lnSpc>
              <a:spcBef>
                <a:spcPct val="0"/>
              </a:spcBef>
            </a:pPr>
            <a:r>
              <a:rPr lang="en-US" sz="5808" spc="-458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Base de</a:t>
            </a:r>
          </a:p>
          <a:p>
            <a:pPr algn="l" marL="0" indent="0" lvl="0">
              <a:lnSpc>
                <a:spcPts val="4530"/>
              </a:lnSpc>
              <a:spcBef>
                <a:spcPct val="0"/>
              </a:spcBef>
            </a:pPr>
            <a:r>
              <a:rPr lang="en-US" sz="5808" spc="-458" u="none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Dados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3081337"/>
            <a:ext cx="5078095" cy="4568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00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 ORIGEM: KAGGLE – HOUSE PRICES DATASET.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000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 REGISTROS: 1.460 AMOSTRAS.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000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 VARIÁVEIS: 81 COLUNAS.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000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 VARIÁVEL-ALVO: SALEPRICE (PREÇO DE VENDA DO IMÓVEL).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000" u="none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 TIPOS DE DADOS: NUMÉRICOS E CATEGÓRICOS.</a:t>
            </a:r>
          </a:p>
          <a:p>
            <a:pPr algn="l" marL="0" indent="0" lvl="0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8047425" y="1804330"/>
            <a:ext cx="9211875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Boxplot mostrando a distribuição da variável SalePrice na base de dados House Prices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47425" y="8069285"/>
            <a:ext cx="9211875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fonte: Captura de tela do autor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938218" y="981075"/>
            <a:ext cx="43210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06/19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08326" y="2462339"/>
            <a:ext cx="7950974" cy="6450790"/>
          </a:xfrm>
          <a:custGeom>
            <a:avLst/>
            <a:gdLst/>
            <a:ahLst/>
            <a:cxnLst/>
            <a:rect r="r" b="b" t="t" l="l"/>
            <a:pathLst>
              <a:path h="6450790" w="7950974">
                <a:moveTo>
                  <a:pt x="0" y="0"/>
                </a:moveTo>
                <a:lnTo>
                  <a:pt x="7950974" y="0"/>
                </a:lnTo>
                <a:lnTo>
                  <a:pt x="7950974" y="6450789"/>
                </a:lnTo>
                <a:lnTo>
                  <a:pt x="0" y="64507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19175"/>
            <a:ext cx="8115300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5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Análise Exploratória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7082" y="2071814"/>
            <a:ext cx="8076918" cy="9978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88"/>
              </a:lnSpc>
            </a:pPr>
            <a:r>
              <a:rPr lang="en-US" sz="21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Nesta etapa, exploramos a base de dados para identificar padrões, relações entre variáveis e possíveis outliers que possam impactar a modelagem preditiva.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067082" y="3298253"/>
            <a:ext cx="7664150" cy="5313782"/>
            <a:chOff x="0" y="0"/>
            <a:chExt cx="10218867" cy="7085042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Correlação entre Variáveis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622859"/>
              <a:ext cx="10218867" cy="64621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 matriz de correlação exibe as relações entre as principais variáveis da base de dados.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 variável SalePrice é nossa variável-alvo e buscamos entender quais variáveis mais influenciam seu valor.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 cor indica o grau de correlação: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🔴 Correlação positiva (próximo de 1): indica que um aumento nessa variável tende a aumentar SalePrice.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🔵 Correlação negativa (próximo de -1): indica que um aumento nessa variável tende a diminuir SalePrice.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As variáveis com maior correlação com o preço dos imóveis incluem: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 OverallQual (qualidade geral da construção)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 GrLivArea (área útil acima do solo)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 GarageCars (número de vagas na garagem)</a:t>
              </a:r>
            </a:p>
            <a:p>
              <a:pPr algn="l" marL="0" indent="0" lvl="0">
                <a:lnSpc>
                  <a:spcPts val="26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07/19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08326" y="8865503"/>
            <a:ext cx="795097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fonte: Captura de tela do autor.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308326" y="1725103"/>
            <a:ext cx="795097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Matriz de Correlação das 10 principais variáveis com SalePrice.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08326" y="2462339"/>
            <a:ext cx="7950974" cy="5058807"/>
          </a:xfrm>
          <a:custGeom>
            <a:avLst/>
            <a:gdLst/>
            <a:ahLst/>
            <a:cxnLst/>
            <a:rect r="r" b="b" t="t" l="l"/>
            <a:pathLst>
              <a:path h="5058807" w="7950974">
                <a:moveTo>
                  <a:pt x="0" y="0"/>
                </a:moveTo>
                <a:lnTo>
                  <a:pt x="7950974" y="0"/>
                </a:lnTo>
                <a:lnTo>
                  <a:pt x="7950974" y="5058807"/>
                </a:lnTo>
                <a:lnTo>
                  <a:pt x="0" y="50588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19175"/>
            <a:ext cx="8115300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5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Análise Exploratória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67082" y="2090864"/>
            <a:ext cx="7664150" cy="3370682"/>
            <a:chOff x="0" y="0"/>
            <a:chExt cx="10218867" cy="449424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 Verificação de Valores Nulos/Ausentes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22859"/>
              <a:ext cx="10218867" cy="38713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Antes de construir os modelos, é essencial verificar valores ausentes na base de dados.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Valores nulos podem impactar a análise e a modelagem, exigindo tratamento adequado, como remoção ou imputação (substituição por um valor estimado).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A seguir, apresentamos a quantidade de valores ausentes em cada variável do dataset.</a:t>
              </a:r>
            </a:p>
            <a:p>
              <a:pPr algn="l" marL="0" indent="0" lvl="0">
                <a:lnSpc>
                  <a:spcPts val="26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08/19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08326" y="7473521"/>
            <a:ext cx="795097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fonte: Captura de tela do autor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08326" y="1725103"/>
            <a:ext cx="7950974" cy="737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Gráfico de barras mostrando as variáveis que possuem valores ausentes e suas respectivas quantidades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308326" y="2090864"/>
            <a:ext cx="7950974" cy="5118439"/>
          </a:xfrm>
          <a:custGeom>
            <a:avLst/>
            <a:gdLst/>
            <a:ahLst/>
            <a:cxnLst/>
            <a:rect r="r" b="b" t="t" l="l"/>
            <a:pathLst>
              <a:path h="5118439" w="7950974">
                <a:moveTo>
                  <a:pt x="0" y="0"/>
                </a:moveTo>
                <a:lnTo>
                  <a:pt x="7950974" y="0"/>
                </a:lnTo>
                <a:lnTo>
                  <a:pt x="7950974" y="5118439"/>
                </a:lnTo>
                <a:lnTo>
                  <a:pt x="0" y="51184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67082" y="1019175"/>
            <a:ext cx="8115300" cy="847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00"/>
              </a:lnSpc>
            </a:pPr>
            <a:r>
              <a:rPr lang="en-US" sz="5500">
                <a:solidFill>
                  <a:srgbClr val="000000"/>
                </a:solidFill>
                <a:latin typeface="Archivo Black"/>
                <a:ea typeface="Archivo Black"/>
                <a:cs typeface="Archivo Black"/>
                <a:sym typeface="Archivo Black"/>
              </a:rPr>
              <a:t>Análise Exploratória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067082" y="2090864"/>
            <a:ext cx="7664150" cy="5637632"/>
            <a:chOff x="0" y="0"/>
            <a:chExt cx="10218867" cy="7516842"/>
          </a:xfrm>
        </p:grpSpPr>
        <p:sp>
          <p:nvSpPr>
            <p:cNvPr name="TextBox 5" id="5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b="true" sz="2499">
                  <a:solidFill>
                    <a:srgbClr val="000000"/>
                  </a:solidFill>
                  <a:latin typeface="Garet Bold"/>
                  <a:ea typeface="Garet Bold"/>
                  <a:cs typeface="Garet Bold"/>
                  <a:sym typeface="Garet Bold"/>
                </a:rPr>
                <a:t>Distribuição do Preço de Venda dos Imóveis</a:t>
              </a:r>
            </a:p>
          </p:txBody>
        </p:sp>
        <p:sp>
          <p:nvSpPr>
            <p:cNvPr name="TextBox 6" id="6"/>
            <p:cNvSpPr txBox="true"/>
            <p:nvPr/>
          </p:nvSpPr>
          <p:spPr>
            <a:xfrm rot="0">
              <a:off x="0" y="622859"/>
              <a:ext cx="10218867" cy="689398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O histograma ao lado mostra a distribuição da variável SalePrice, que representa o preço de venda dos imóveis na base de dados.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Podemos observar que a distribuição não é simétrica, apresentando uma cauda longa à direita (assimetria positiva).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Isso indica que a maioria dos imóveis está concentrada em valores menores, com alguns poucos imóveis sendo vendidos por preços elevados.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Essa assimetria pode impactar modelos de regressão, pois valores extremos (outliers) podem distorcer as previsões.</a:t>
              </a:r>
            </a:p>
            <a:p>
              <a:pPr algn="l" marL="431801" indent="-215900" lvl="1">
                <a:lnSpc>
                  <a:spcPts val="2600"/>
                </a:lnSpc>
                <a:buFont typeface="Arial"/>
                <a:buChar char="•"/>
              </a:pPr>
              <a:r>
                <a:rPr lang="en-US" sz="2000">
                  <a:solidFill>
                    <a:srgbClr val="000000"/>
                  </a:solidFill>
                  <a:latin typeface="Garet"/>
                  <a:ea typeface="Garet"/>
                  <a:cs typeface="Garet"/>
                  <a:sym typeface="Garet"/>
                </a:rPr>
                <a:t>Uma possível solução é aplicar transformações nos dados, como a transformação logarítmica, para tornar a distribuição mais próxima de uma normal.</a:t>
              </a:r>
            </a:p>
            <a:p>
              <a:pPr algn="l" marL="0" indent="0" lvl="0">
                <a:lnSpc>
                  <a:spcPts val="2600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3547818" y="981075"/>
            <a:ext cx="3711482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939"/>
              </a:lnSpc>
            </a:pPr>
            <a:r>
              <a:rPr lang="en-US" b="true" sz="2099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09/19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308326" y="7161678"/>
            <a:ext cx="795097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fonte: Captura de tela do autor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308326" y="1725103"/>
            <a:ext cx="7950974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39"/>
              </a:lnSpc>
              <a:spcBef>
                <a:spcPct val="0"/>
              </a:spcBef>
            </a:pPr>
            <a:r>
              <a:rPr lang="en-US" sz="2099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Distribuição da Variável SalePrice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DAGgarYIPAI</dc:identifier>
  <dcterms:modified xsi:type="dcterms:W3CDTF">2011-08-01T06:04:30Z</dcterms:modified>
  <cp:revision>1</cp:revision>
  <dc:title>Beige and Black Minimalist Project Deck Presentation</dc:title>
</cp:coreProperties>
</file>

<file path=docProps/thumbnail.jpeg>
</file>